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295194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5424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50456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197880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37927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82D480-64DE-4882-B199-7FA05717E7E2}"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49771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82D480-64DE-4882-B199-7FA05717E7E2}" type="datetimeFigureOut">
              <a:rPr lang="ru-RU" smtClean="0"/>
              <a:t>22.09.2020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94055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82D480-64DE-4882-B199-7FA05717E7E2}" type="datetimeFigureOut">
              <a:rPr lang="ru-RU" smtClean="0"/>
              <a:t>22.09.2020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104164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82D480-64DE-4882-B199-7FA05717E7E2}" type="datetimeFigureOut">
              <a:rPr lang="ru-RU" smtClean="0"/>
              <a:t>22.09.2020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13671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82D480-64DE-4882-B199-7FA05717E7E2}"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81217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82D480-64DE-4882-B199-7FA05717E7E2}"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9FB2B4-5484-40F0-808E-5A9A1AD2552E}" type="slidenum">
              <a:rPr lang="ru-RU" smtClean="0"/>
              <a:t>‹#›</a:t>
            </a:fld>
            <a:endParaRPr lang="ru-RU"/>
          </a:p>
        </p:txBody>
      </p:sp>
    </p:spTree>
    <p:extLst>
      <p:ext uri="{BB962C8B-B14F-4D97-AF65-F5344CB8AC3E}">
        <p14:creationId xmlns:p14="http://schemas.microsoft.com/office/powerpoint/2010/main" val="323715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D480-64DE-4882-B199-7FA05717E7E2}" type="datetimeFigureOut">
              <a:rPr lang="ru-RU" smtClean="0"/>
              <a:t>22.09.2020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FB2B4-5484-40F0-808E-5A9A1AD2552E}" type="slidenum">
              <a:rPr lang="ru-RU" smtClean="0"/>
              <a:t>‹#›</a:t>
            </a:fld>
            <a:endParaRPr lang="ru-RU"/>
          </a:p>
        </p:txBody>
      </p:sp>
    </p:spTree>
    <p:extLst>
      <p:ext uri="{BB962C8B-B14F-4D97-AF65-F5344CB8AC3E}">
        <p14:creationId xmlns:p14="http://schemas.microsoft.com/office/powerpoint/2010/main" val="305951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solidFill>
                  <a:srgbClr val="000000"/>
                </a:solidFill>
                <a:effectLst/>
                <a:latin typeface="Times New Roman"/>
                <a:ea typeface="Times New Roman"/>
                <a:cs typeface="Times New Roman"/>
              </a:rPr>
              <a:t>Всем родителям обязательно к прочтению!</a:t>
            </a:r>
            <a:endParaRPr lang="ru-RU" dirty="0"/>
          </a:p>
        </p:txBody>
      </p:sp>
    </p:spTree>
    <p:extLst>
      <p:ext uri="{BB962C8B-B14F-4D97-AF65-F5344CB8AC3E}">
        <p14:creationId xmlns:p14="http://schemas.microsoft.com/office/powerpoint/2010/main" val="4149640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4525963"/>
          </a:xfrm>
        </p:spPr>
        <p:txBody>
          <a:bodyPr>
            <a:normAutofit fontScale="92500" lnSpcReduction="10000"/>
          </a:bodyPr>
          <a:lstStyle/>
          <a:p>
            <a:pPr marL="0" indent="457200" algn="just">
              <a:spcBef>
                <a:spcPts val="0"/>
              </a:spcBef>
              <a:buNone/>
            </a:pPr>
            <a:r>
              <a:rPr lang="ru-RU" dirty="0" smtClean="0">
                <a:solidFill>
                  <a:srgbClr val="000000"/>
                </a:solidFill>
                <a:effectLst/>
                <a:latin typeface="Times New Roman"/>
                <a:ea typeface="Times New Roman"/>
                <a:cs typeface="Times New Roman"/>
              </a:rPr>
              <a:t>Если ребёнок всё-таки нашелся, пожалуйста, не надо на него кричать. </a:t>
            </a:r>
          </a:p>
          <a:p>
            <a:pPr marL="0" indent="457200" algn="just">
              <a:spcBef>
                <a:spcPts val="0"/>
              </a:spcBef>
              <a:buNone/>
            </a:pPr>
            <a:r>
              <a:rPr lang="ru-RU" dirty="0" smtClean="0">
                <a:solidFill>
                  <a:srgbClr val="000000"/>
                </a:solidFill>
                <a:effectLst/>
                <a:latin typeface="Times New Roman"/>
                <a:ea typeface="Times New Roman"/>
                <a:cs typeface="Times New Roman"/>
              </a:rPr>
              <a:t>Спокойно объясняем, что мы волновались. </a:t>
            </a:r>
          </a:p>
          <a:p>
            <a:pPr marL="0" indent="457200" algn="just">
              <a:spcBef>
                <a:spcPts val="0"/>
              </a:spcBef>
              <a:buNone/>
            </a:pPr>
            <a:r>
              <a:rPr lang="ru-RU" dirty="0" smtClean="0">
                <a:solidFill>
                  <a:srgbClr val="000000"/>
                </a:solidFill>
                <a:effectLst/>
                <a:latin typeface="Times New Roman"/>
                <a:ea typeface="Times New Roman"/>
                <a:cs typeface="Times New Roman"/>
              </a:rPr>
              <a:t>Объясняем, почему то, что произошло, было опасно. </a:t>
            </a:r>
          </a:p>
          <a:p>
            <a:pPr marL="0" indent="457200" algn="just">
              <a:spcBef>
                <a:spcPts val="0"/>
              </a:spcBef>
              <a:buNone/>
            </a:pPr>
            <a:r>
              <a:rPr lang="ru-RU" dirty="0" smtClean="0">
                <a:solidFill>
                  <a:srgbClr val="000000"/>
                </a:solidFill>
                <a:effectLst/>
                <a:latin typeface="Times New Roman"/>
                <a:ea typeface="Times New Roman"/>
                <a:cs typeface="Times New Roman"/>
              </a:rPr>
              <a:t>Помните родителей Малыша из мультика про </a:t>
            </a:r>
            <a:r>
              <a:rPr lang="ru-RU" dirty="0" err="1" smtClean="0">
                <a:solidFill>
                  <a:srgbClr val="000000"/>
                </a:solidFill>
                <a:effectLst/>
                <a:latin typeface="Times New Roman"/>
                <a:ea typeface="Times New Roman"/>
                <a:cs typeface="Times New Roman"/>
              </a:rPr>
              <a:t>Карлсона</a:t>
            </a:r>
            <a:r>
              <a:rPr lang="ru-RU" dirty="0" smtClean="0">
                <a:solidFill>
                  <a:srgbClr val="000000"/>
                </a:solidFill>
                <a:effectLst/>
                <a:latin typeface="Times New Roman"/>
                <a:ea typeface="Times New Roman"/>
                <a:cs typeface="Times New Roman"/>
              </a:rPr>
              <a:t>: мальчика с крыши снимала пожарная команда, но когда родители встретили его, они обняли его и сказали: «малыш, как же мы волновались».</a:t>
            </a:r>
            <a:endParaRPr lang="ru-RU" dirty="0">
              <a:ea typeface="Calibri"/>
              <a:cs typeface="Times New Roman"/>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819554"/>
            <a:ext cx="2520280" cy="1904212"/>
          </a:xfrm>
          <a:prstGeom prst="rect">
            <a:avLst/>
          </a:prstGeom>
          <a:ln>
            <a:noFill/>
          </a:ln>
          <a:effectLst>
            <a:softEdge rad="112500"/>
          </a:effectLst>
        </p:spPr>
      </p:pic>
    </p:spTree>
    <p:extLst>
      <p:ext uri="{BB962C8B-B14F-4D97-AF65-F5344CB8AC3E}">
        <p14:creationId xmlns:p14="http://schemas.microsoft.com/office/powerpoint/2010/main" val="369634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3600" b="1" dirty="0" smtClean="0">
                <a:latin typeface="Times New Roman" pitchFamily="18" charset="0"/>
                <a:cs typeface="Times New Roman" pitchFamily="18" charset="0"/>
              </a:rPr>
              <a:t>Действия законных представителей в случаях самовольных уходов детей, в том числе пропажи детей:</a:t>
            </a:r>
            <a:endParaRPr lang="ru-RU"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78537"/>
            <a:ext cx="4000841" cy="346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16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Шаг 1</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smtClean="0">
                <a:latin typeface="Times New Roman" pitchFamily="18" charset="0"/>
                <a:cs typeface="Times New Roman" pitchFamily="18" charset="0"/>
              </a:rPr>
              <a:t>Вспомните все, о чем говорил ваш ребенок в последнее время. Зачастую наши дети нам говорят почти все, другое дело слышим ли мы их!</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573016"/>
            <a:ext cx="4355976" cy="2905402"/>
          </a:xfrm>
          <a:prstGeom prst="rect">
            <a:avLst/>
          </a:prstGeom>
          <a:ln>
            <a:noFill/>
          </a:ln>
          <a:effectLst>
            <a:softEdge rad="112500"/>
          </a:effectLst>
        </p:spPr>
      </p:pic>
    </p:spTree>
    <p:extLst>
      <p:ext uri="{BB962C8B-B14F-4D97-AF65-F5344CB8AC3E}">
        <p14:creationId xmlns:p14="http://schemas.microsoft.com/office/powerpoint/2010/main" val="347274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Шаг 2</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1268760"/>
            <a:ext cx="8229600" cy="4525963"/>
          </a:xfrm>
        </p:spPr>
        <p:txBody>
          <a:bodyPr/>
          <a:lstStyle/>
          <a:p>
            <a:r>
              <a:rPr lang="ru-RU" dirty="0" smtClean="0">
                <a:latin typeface="Times New Roman" pitchFamily="18" charset="0"/>
                <a:cs typeface="Times New Roman" pitchFamily="18" charset="0"/>
              </a:rPr>
              <a:t>Соберите родственников, с которыми ваш ребенок общался в последнее время, обзвоните друзей и знакомых, одноклассников подростка.</a:t>
            </a:r>
          </a:p>
          <a:p>
            <a:r>
              <a:rPr lang="ru-RU" dirty="0" smtClean="0">
                <a:latin typeface="Times New Roman" pitchFamily="18" charset="0"/>
                <a:cs typeface="Times New Roman" pitchFamily="18" charset="0"/>
              </a:rPr>
              <a:t>Сообщите о пропаже ребенка в школу (классному руководителю/администрации).</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527" y="4266659"/>
            <a:ext cx="3635896" cy="2591341"/>
          </a:xfrm>
          <a:prstGeom prst="rect">
            <a:avLst/>
          </a:prstGeom>
          <a:ln>
            <a:noFill/>
          </a:ln>
          <a:effectLst>
            <a:softEdge rad="112500"/>
          </a:effectLst>
        </p:spPr>
      </p:pic>
    </p:spTree>
    <p:extLst>
      <p:ext uri="{BB962C8B-B14F-4D97-AF65-F5344CB8AC3E}">
        <p14:creationId xmlns:p14="http://schemas.microsoft.com/office/powerpoint/2010/main" val="108291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Шаг 3</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smtClean="0">
                <a:latin typeface="Times New Roman" pitchFamily="18" charset="0"/>
                <a:cs typeface="Times New Roman" pitchFamily="18" charset="0"/>
              </a:rPr>
              <a:t>Собрав информацию, так же проверьте, не взял ли ребенок из дома деньги, ценности, теплые вещи, документы.</a:t>
            </a:r>
            <a:endParaRPr lang="ru-RU" dirty="0">
              <a:latin typeface="Times New Roman" pitchFamily="18" charset="0"/>
              <a:cs typeface="Times New Roman" pitchFamily="18" charset="0"/>
            </a:endParaRPr>
          </a:p>
        </p:txBody>
      </p:sp>
      <p:pic>
        <p:nvPicPr>
          <p:cNvPr id="1026" name="Picture 2" descr="C:\Users\Саша\Downloads\6f547720-d79b-11e9-aa41-1be24cec0e2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86650"/>
            <a:ext cx="4203403" cy="3436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1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5760"/>
            <a:ext cx="8229600" cy="1143000"/>
          </a:xfrm>
        </p:spPr>
        <p:txBody>
          <a:bodyPr/>
          <a:lstStyle/>
          <a:p>
            <a:r>
              <a:rPr lang="ru-RU" b="1" dirty="0" smtClean="0">
                <a:latin typeface="Times New Roman" pitchFamily="18" charset="0"/>
                <a:cs typeface="Times New Roman" pitchFamily="18" charset="0"/>
              </a:rPr>
              <a:t>Шаг 4</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1196752"/>
            <a:ext cx="8229600" cy="4525963"/>
          </a:xfrm>
        </p:spPr>
        <p:txBody>
          <a:bodyPr>
            <a:normAutofit fontScale="92500" lnSpcReduction="10000"/>
          </a:bodyPr>
          <a:lstStyle/>
          <a:p>
            <a:r>
              <a:rPr lang="ru-RU" dirty="0" smtClean="0">
                <a:latin typeface="Times New Roman" pitchFamily="18" charset="0"/>
                <a:cs typeface="Times New Roman" pitchFamily="18" charset="0"/>
              </a:rPr>
              <a:t>Если проверка собранных сведений не дала никаких результатов и ребенок не найден – обращайтесь в соответствующие органы! Прежде всего, в медицинские учреждения и полицию.</a:t>
            </a:r>
          </a:p>
          <a:p>
            <a:r>
              <a:rPr lang="ru-RU" dirty="0" smtClean="0">
                <a:latin typeface="Times New Roman" pitchFamily="18" charset="0"/>
                <a:cs typeface="Times New Roman" pitchFamily="18" charset="0"/>
              </a:rPr>
              <a:t>Вам необходимо подать заявление на розыск в территориальное отделение полиции. Для этого при себе необходимо иметь: паспорт, фотографию ребенка, документ, удостоверяющий его личность. </a:t>
            </a:r>
            <a:endParaRPr lang="ru-RU" dirty="0">
              <a:latin typeface="Times New Roman" pitchFamily="18" charset="0"/>
              <a:cs typeface="Times New Roman" pitchFamily="18" charset="0"/>
            </a:endParaRPr>
          </a:p>
        </p:txBody>
      </p:sp>
      <p:pic>
        <p:nvPicPr>
          <p:cNvPr id="2050" name="Picture 2" descr="C:\Users\Саша\Downloads\5a55bfa0-5168-11ea-836e-0102346b9d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937124"/>
            <a:ext cx="2881314" cy="1920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9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Шаг 5</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smtClean="0">
                <a:effectLst/>
                <a:latin typeface="Times New Roman" pitchFamily="18" charset="0"/>
                <a:ea typeface="Calibri"/>
                <a:cs typeface="Times New Roman" pitchFamily="18" charset="0"/>
              </a:rPr>
              <a:t>Теперь необходимо посетить инспектора по делам несовершеннолетних и оставить ему фотографию ребенка, всю информацию, которую вы собрали по знакомым и родственникам, а также телефоны, по которым с вами можно связаться.</a:t>
            </a:r>
            <a:endParaRPr lang="ru-RU"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29138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8229600" cy="1143000"/>
          </a:xfrm>
        </p:spPr>
        <p:txBody>
          <a:bodyPr/>
          <a:lstStyle/>
          <a:p>
            <a:r>
              <a:rPr lang="ru-RU" b="1" dirty="0" smtClean="0">
                <a:latin typeface="Times New Roman" pitchFamily="18" charset="0"/>
                <a:cs typeface="Times New Roman" pitchFamily="18" charset="0"/>
              </a:rPr>
              <a:t>Шаг 6</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457200" y="836712"/>
            <a:ext cx="8229600" cy="4525963"/>
          </a:xfrm>
        </p:spPr>
        <p:txBody>
          <a:bodyPr>
            <a:normAutofit fontScale="85000" lnSpcReduction="20000"/>
          </a:bodyPr>
          <a:lstStyle/>
          <a:p>
            <a:pPr indent="180340">
              <a:lnSpc>
                <a:spcPct val="150000"/>
              </a:lnSpc>
              <a:spcAft>
                <a:spcPts val="0"/>
              </a:spcAft>
            </a:pPr>
            <a:r>
              <a:rPr lang="ru-RU" dirty="0" smtClean="0">
                <a:effectLst/>
                <a:latin typeface="Times New Roman" pitchFamily="18" charset="0"/>
                <a:ea typeface="Calibri"/>
                <a:cs typeface="Times New Roman" pitchFamily="18" charset="0"/>
              </a:rPr>
              <a:t>Необходимо обзвонить учреждения (больницы, приюты), где вы сможете получить информацию о том, не поступал ли ваш ребенок в данное учреждение.</a:t>
            </a:r>
            <a:endParaRPr lang="ru-RU" dirty="0">
              <a:latin typeface="Times New Roman" pitchFamily="18" charset="0"/>
              <a:ea typeface="Calibri"/>
              <a:cs typeface="Times New Roman" pitchFamily="18" charset="0"/>
            </a:endParaRPr>
          </a:p>
          <a:p>
            <a:pPr indent="180340">
              <a:lnSpc>
                <a:spcPct val="150000"/>
              </a:lnSpc>
              <a:spcAft>
                <a:spcPts val="0"/>
              </a:spcAft>
            </a:pPr>
            <a:r>
              <a:rPr lang="ru-RU" dirty="0" smtClean="0">
                <a:effectLst/>
                <a:latin typeface="Times New Roman" pitchFamily="18" charset="0"/>
                <a:ea typeface="Calibri"/>
                <a:cs typeface="Times New Roman" pitchFamily="18" charset="0"/>
              </a:rPr>
              <a:t>Периодически связывайтесь со знакомыми и друзьями ребенка. В большинстве случаев дети, сбежавшие из дома, пытаются найти приют в знакомой среде.</a:t>
            </a:r>
            <a:endParaRPr lang="ru-RU" dirty="0">
              <a:latin typeface="Times New Roman" pitchFamily="18" charset="0"/>
              <a:ea typeface="Calibri"/>
              <a:cs typeface="Times New Roman" pitchFamily="18" charset="0"/>
            </a:endParaRPr>
          </a:p>
          <a:p>
            <a:endParaRPr lang="ru-RU" dirty="0"/>
          </a:p>
        </p:txBody>
      </p:sp>
      <p:pic>
        <p:nvPicPr>
          <p:cNvPr id="3074" name="Picture 2" descr="C:\Users\Саша\Downloads\kisspng-club-penguin-telephone-mobile-phones-clip-art-5b3b7ac1cac914.245051691530624705830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00" l="6111" r="92556"/>
                    </a14:imgEffect>
                  </a14:imgLayer>
                </a14:imgProps>
              </a:ext>
              <a:ext uri="{28A0092B-C50C-407E-A947-70E740481C1C}">
                <a14:useLocalDpi xmlns:a14="http://schemas.microsoft.com/office/drawing/2010/main" val="0"/>
              </a:ext>
            </a:extLst>
          </a:blip>
          <a:srcRect/>
          <a:stretch>
            <a:fillRect/>
          </a:stretch>
        </p:blipFill>
        <p:spPr bwMode="auto">
          <a:xfrm>
            <a:off x="5868144" y="4730600"/>
            <a:ext cx="3437217" cy="190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2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ru-RU" b="1" dirty="0" smtClean="0">
                <a:latin typeface="Times New Roman" pitchFamily="18" charset="0"/>
                <a:cs typeface="Times New Roman" pitchFamily="18" charset="0"/>
              </a:rPr>
              <a:t>Шаг 7</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251520" y="1124744"/>
            <a:ext cx="8229600" cy="4525963"/>
          </a:xfrm>
        </p:spPr>
        <p:txBody>
          <a:bodyPr/>
          <a:lstStyle/>
          <a:p>
            <a:r>
              <a:rPr lang="ru-RU" dirty="0" smtClean="0">
                <a:latin typeface="Times New Roman" pitchFamily="18" charset="0"/>
                <a:cs typeface="Times New Roman" pitchFamily="18" charset="0"/>
              </a:rPr>
              <a:t>Найдя своего ребенка, попытайтесь разобраться, почему он сбежал. </a:t>
            </a:r>
          </a:p>
          <a:p>
            <a:r>
              <a:rPr lang="ru-RU" dirty="0" smtClean="0">
                <a:latin typeface="Times New Roman" pitchFamily="18" charset="0"/>
                <a:cs typeface="Times New Roman" pitchFamily="18" charset="0"/>
              </a:rPr>
              <a:t>Когда ребёнок всё-таки нашелся, пожалуйста, не надо на него кричать. </a:t>
            </a:r>
          </a:p>
          <a:p>
            <a:r>
              <a:rPr lang="ru-RU" dirty="0" smtClean="0">
                <a:latin typeface="Times New Roman" pitchFamily="18" charset="0"/>
                <a:cs typeface="Times New Roman" pitchFamily="18" charset="0"/>
              </a:rPr>
              <a:t>Спокойно объясняем, что мы волновались. </a:t>
            </a:r>
          </a:p>
          <a:p>
            <a:r>
              <a:rPr lang="ru-RU" dirty="0" smtClean="0">
                <a:latin typeface="Times New Roman" pitchFamily="18" charset="0"/>
                <a:cs typeface="Times New Roman" pitchFamily="18" charset="0"/>
              </a:rPr>
              <a:t>Объясняем, почему то, что произошло, было опасно. </a:t>
            </a:r>
          </a:p>
          <a:p>
            <a:endParaRPr lang="ru-RU" dirty="0"/>
          </a:p>
        </p:txBody>
      </p:sp>
      <p:pic>
        <p:nvPicPr>
          <p:cNvPr id="4098" name="Picture 2" descr="C:\Users\Саша\Downloads\ggicnk0vmj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437112"/>
            <a:ext cx="3485697" cy="2322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87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457200" algn="just">
              <a:spcBef>
                <a:spcPts val="0"/>
              </a:spcBef>
              <a:buNone/>
            </a:pPr>
            <a:r>
              <a:rPr lang="ru-RU" dirty="0" smtClean="0">
                <a:solidFill>
                  <a:srgbClr val="000000"/>
                </a:solidFill>
                <a:effectLst/>
                <a:latin typeface="Times New Roman"/>
                <a:ea typeface="Times New Roman"/>
                <a:cs typeface="Times New Roman"/>
              </a:rPr>
              <a:t>Каждый год во всем мире пропадает огромное количество детей. Какая-то часть из них находится, и даже живыми, но какая-то - нет…</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463" y="3541557"/>
            <a:ext cx="5798418" cy="3292213"/>
          </a:xfrm>
          <a:prstGeom prst="rect">
            <a:avLst/>
          </a:prstGeom>
          <a:ln>
            <a:noFill/>
          </a:ln>
          <a:effectLst>
            <a:softEdge rad="112500"/>
          </a:effectLst>
        </p:spPr>
      </p:pic>
    </p:spTree>
    <p:extLst>
      <p:ext uri="{BB962C8B-B14F-4D97-AF65-F5344CB8AC3E}">
        <p14:creationId xmlns:p14="http://schemas.microsoft.com/office/powerpoint/2010/main" val="225204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823" y="4077072"/>
            <a:ext cx="1853952" cy="2780928"/>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Советы поискового отряда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Лиза </a:t>
            </a:r>
            <a:r>
              <a:rPr lang="ru-RU" b="1" dirty="0" err="1" smtClean="0">
                <a:latin typeface="Times New Roman" pitchFamily="18" charset="0"/>
                <a:cs typeface="Times New Roman" pitchFamily="18" charset="0"/>
              </a:rPr>
              <a:t>Алерт</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1558745"/>
            <a:ext cx="7150140" cy="5110615"/>
          </a:xfrm>
        </p:spPr>
        <p:txBody>
          <a:bodyPr>
            <a:normAutofit fontScale="85000" lnSpcReduction="10000"/>
          </a:bodyPr>
          <a:lstStyle/>
          <a:p>
            <a:pPr marL="0" indent="457200" algn="just">
              <a:spcBef>
                <a:spcPts val="0"/>
              </a:spcBef>
              <a:buNone/>
            </a:pPr>
            <a:r>
              <a:rPr lang="ru-RU" dirty="0" smtClean="0">
                <a:solidFill>
                  <a:srgbClr val="000000"/>
                </a:solidFill>
                <a:effectLst/>
                <a:latin typeface="Times New Roman"/>
                <a:ea typeface="Times New Roman"/>
                <a:cs typeface="Times New Roman"/>
              </a:rPr>
              <a:t>Если вы идёте с ребёнком на массовое мероприятие, где предполагаются толпы народу, сфотографируйте вашего ребёнка в полный рост перед входом на мероприятие. </a:t>
            </a:r>
          </a:p>
          <a:p>
            <a:pPr marL="0" indent="457200" algn="just">
              <a:spcBef>
                <a:spcPts val="0"/>
              </a:spcBef>
              <a:buNone/>
            </a:pPr>
            <a:r>
              <a:rPr lang="ru-RU" dirty="0" smtClean="0">
                <a:solidFill>
                  <a:srgbClr val="000000"/>
                </a:solidFill>
                <a:effectLst/>
                <a:latin typeface="Times New Roman"/>
                <a:ea typeface="Times New Roman"/>
                <a:cs typeface="Times New Roman"/>
              </a:rPr>
              <a:t>Родители, потерявшие ребёнка, чаще всего в панике, не могут назвать, во что ребёнок был одет. Гораздо проще будет искать ребёнка, показывая фотографию. Если ребёнок не найдётся в ближайшие 2-3 часа, то именно она будет самой свежей фотографией, с помощью которой буду писать ориентировки, с которым будут работать люди.</a:t>
            </a:r>
            <a:endParaRPr lang="ru-RU" dirty="0">
              <a:ea typeface="Calibri"/>
              <a:cs typeface="Times New Roman"/>
            </a:endParaRPr>
          </a:p>
          <a:p>
            <a:endParaRPr lang="ru-RU" dirty="0"/>
          </a:p>
        </p:txBody>
      </p:sp>
    </p:spTree>
    <p:extLst>
      <p:ext uri="{BB962C8B-B14F-4D97-AF65-F5344CB8AC3E}">
        <p14:creationId xmlns:p14="http://schemas.microsoft.com/office/powerpoint/2010/main" val="146328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clrChange>
              <a:clrFrom>
                <a:srgbClr val="EBEBEB"/>
              </a:clrFrom>
              <a:clrTo>
                <a:srgbClr val="EBEBEB">
                  <a:alpha val="0"/>
                </a:srgbClr>
              </a:clrTo>
            </a:clrChange>
            <a:extLst>
              <a:ext uri="{BEBA8EAE-BF5A-486C-A8C5-ECC9F3942E4B}">
                <a14:imgProps xmlns:a14="http://schemas.microsoft.com/office/drawing/2010/main">
                  <a14:imgLayer r:embed="rId3">
                    <a14:imgEffect>
                      <a14:backgroundRemoval t="1729" b="96830" l="8077" r="92692"/>
                    </a14:imgEffect>
                  </a14:imgLayer>
                </a14:imgProps>
              </a:ext>
              <a:ext uri="{28A0092B-C50C-407E-A947-70E740481C1C}">
                <a14:useLocalDpi xmlns:a14="http://schemas.microsoft.com/office/drawing/2010/main" val="0"/>
              </a:ext>
            </a:extLst>
          </a:blip>
          <a:stretch>
            <a:fillRect/>
          </a:stretch>
        </p:blipFill>
        <p:spPr>
          <a:xfrm rot="159597">
            <a:off x="33822" y="5349638"/>
            <a:ext cx="1111459" cy="1483370"/>
          </a:xfrm>
          <a:prstGeom prst="rect">
            <a:avLst/>
          </a:prstGeom>
        </p:spPr>
      </p:pic>
      <p:sp>
        <p:nvSpPr>
          <p:cNvPr id="3" name="Объект 2"/>
          <p:cNvSpPr>
            <a:spLocks noGrp="1"/>
          </p:cNvSpPr>
          <p:nvPr>
            <p:ph idx="1"/>
          </p:nvPr>
        </p:nvSpPr>
        <p:spPr>
          <a:xfrm>
            <a:off x="806896" y="332656"/>
            <a:ext cx="8229600" cy="6192688"/>
          </a:xfrm>
        </p:spPr>
        <p:txBody>
          <a:bodyPr>
            <a:noAutofit/>
          </a:bodyPr>
          <a:lstStyle/>
          <a:p>
            <a:pPr marL="0" indent="457200" algn="just">
              <a:spcBef>
                <a:spcPts val="0"/>
              </a:spcBef>
              <a:buNone/>
            </a:pPr>
            <a:r>
              <a:rPr lang="ru-RU" sz="2400" dirty="0" smtClean="0">
                <a:latin typeface="Times New Roman" pitchFamily="18" charset="0"/>
                <a:cs typeface="Times New Roman" pitchFamily="18" charset="0"/>
              </a:rPr>
              <a:t>Если вы знаете, что ребёнку идти от школы до дома, от репетитора до спортивной секции, от вас до бабушки 30 минут, то спустя 60 минут, если он не объявился, можно начинать искать. </a:t>
            </a:r>
          </a:p>
          <a:p>
            <a:pPr marL="0" indent="457200" algn="just">
              <a:spcBef>
                <a:spcPts val="0"/>
              </a:spcBef>
              <a:buNone/>
            </a:pPr>
            <a:r>
              <a:rPr lang="ru-RU" sz="2400" dirty="0" smtClean="0">
                <a:latin typeface="Times New Roman" pitchFamily="18" charset="0"/>
                <a:cs typeface="Times New Roman" pitchFamily="18" charset="0"/>
              </a:rPr>
              <a:t>Нужно начинать писать и звонить абсолютно всем: бывшим мужьям, бабушкам и дедушкам, родителям одноклассников, одноклассникам. Не надо думать, что это неудобно. Неудобно будет, если он никогда уже не найдётся. Да, не забудьте потом всем позвонить и каждого успокоить и поблагодарить за беспокойство. </a:t>
            </a:r>
          </a:p>
          <a:p>
            <a:pPr marL="0" indent="457200" algn="just">
              <a:spcBef>
                <a:spcPts val="0"/>
              </a:spcBef>
              <a:buNone/>
            </a:pPr>
            <a:r>
              <a:rPr lang="ru-RU" sz="2400" dirty="0" smtClean="0">
                <a:latin typeface="Times New Roman" pitchFamily="18" charset="0"/>
                <a:cs typeface="Times New Roman" pitchFamily="18" charset="0"/>
              </a:rPr>
              <a:t>Зачем это делается: вы никогда не знаете, что могло произойти, например, ребёнок мог чего-то испугаться, мог побежать от кого-то, и оказавшись в условно знакомом ему районе, мог пойти по хоть сколько-нибудь знакомому адресу. Забежать в подъезд к учительнице начальных классов, вашим друзьям, у которых вы были в гостях на днях...</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557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backgroundRemoval t="0" b="99424" l="3462" r="100000"/>
                    </a14:imgEffect>
                  </a14:imgLayer>
                </a14:imgProps>
              </a:ext>
              <a:ext uri="{28A0092B-C50C-407E-A947-70E740481C1C}">
                <a14:useLocalDpi xmlns:a14="http://schemas.microsoft.com/office/drawing/2010/main" val="0"/>
              </a:ext>
            </a:extLst>
          </a:blip>
          <a:stretch>
            <a:fillRect/>
          </a:stretch>
        </p:blipFill>
        <p:spPr>
          <a:xfrm>
            <a:off x="7164288" y="4323308"/>
            <a:ext cx="1899193" cy="2534692"/>
          </a:xfrm>
          <a:prstGeom prst="rect">
            <a:avLst/>
          </a:prstGeom>
        </p:spPr>
      </p:pic>
      <p:sp>
        <p:nvSpPr>
          <p:cNvPr id="3" name="Объект 2"/>
          <p:cNvSpPr>
            <a:spLocks noGrp="1"/>
          </p:cNvSpPr>
          <p:nvPr>
            <p:ph idx="1"/>
          </p:nvPr>
        </p:nvSpPr>
        <p:spPr>
          <a:xfrm>
            <a:off x="395536" y="332656"/>
            <a:ext cx="8229600" cy="4525963"/>
          </a:xfrm>
        </p:spPr>
        <p:txBody>
          <a:bodyPr>
            <a:normAutofit fontScale="92500" lnSpcReduction="20000"/>
          </a:bodyPr>
          <a:lstStyle/>
          <a:p>
            <a:pPr marL="0" indent="457200" algn="just">
              <a:spcBef>
                <a:spcPts val="0"/>
              </a:spcBef>
              <a:buNone/>
            </a:pPr>
            <a:r>
              <a:rPr lang="ru-RU" dirty="0" smtClean="0">
                <a:latin typeface="Times New Roman" pitchFamily="18" charset="0"/>
                <a:cs typeface="Times New Roman" pitchFamily="18" charset="0"/>
              </a:rPr>
              <a:t>Важно приучить ребёнка звонить вам при выходе куда-то, и дойдя до туда. И приучать к этому нужно показывая примером. Мама и папа на глазах у ребёнка звонят друг другу, сообщают, что вышли с работы: «буду через час». Можно акцентировать внимание ребёнка на этом, показать ему, что мы не контролируем, а просто беспокоимся друг о друге. Потому что если он не видит как взрослые это делают, то может решить, что его по малолетству просто держат под контролем, ограничивают, не доверяют.</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17125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6840760" cy="6408712"/>
          </a:xfrm>
        </p:spPr>
        <p:txBody>
          <a:bodyPr>
            <a:normAutofit fontScale="62500" lnSpcReduction="20000"/>
          </a:bodyPr>
          <a:lstStyle/>
          <a:p>
            <a:pPr marL="0" indent="457200" algn="just">
              <a:spcBef>
                <a:spcPts val="0"/>
              </a:spcBef>
              <a:buNone/>
            </a:pPr>
            <a:r>
              <a:rPr lang="ru-RU" sz="4000" dirty="0" smtClean="0">
                <a:solidFill>
                  <a:srgbClr val="000000"/>
                </a:solidFill>
                <a:effectLst/>
                <a:latin typeface="Times New Roman"/>
                <a:ea typeface="Times New Roman"/>
                <a:cs typeface="Times New Roman"/>
              </a:rPr>
              <a:t>Учим детей говорить «нет</a:t>
            </a:r>
            <a:r>
              <a:rPr lang="ru-RU" sz="4000" dirty="0" smtClean="0">
                <a:solidFill>
                  <a:srgbClr val="000000"/>
                </a:solidFill>
                <a:latin typeface="Times New Roman"/>
                <a:ea typeface="Times New Roman"/>
                <a:cs typeface="Times New Roman"/>
              </a:rPr>
              <a:t>»</a:t>
            </a:r>
            <a:r>
              <a:rPr lang="ru-RU" sz="4000" dirty="0" smtClean="0">
                <a:solidFill>
                  <a:srgbClr val="000000"/>
                </a:solidFill>
                <a:effectLst/>
                <a:latin typeface="Times New Roman"/>
                <a:ea typeface="Times New Roman"/>
                <a:cs typeface="Times New Roman"/>
              </a:rPr>
              <a:t>, учим детей не слушать незнакомых взрослых. Мы часто приучаем детей слушаться маму, папу, няню, бабушку, воспитательницу, охранника садика, консьержку, не спорить со всеми этими людьми, быть вежливым. В результате мы получаем детей, которые уходят с незнакомыми взрослыми. </a:t>
            </a:r>
            <a:endParaRPr lang="ru-RU" sz="4000" dirty="0" smtClean="0">
              <a:solidFill>
                <a:srgbClr val="000000"/>
              </a:solidFill>
              <a:effectLst/>
              <a:latin typeface="Times New Roman"/>
              <a:ea typeface="Times New Roman"/>
              <a:cs typeface="Times New Roman"/>
            </a:endParaRPr>
          </a:p>
          <a:p>
            <a:pPr marL="0" indent="457200" algn="just">
              <a:spcBef>
                <a:spcPts val="0"/>
              </a:spcBef>
              <a:buNone/>
            </a:pPr>
            <a:endParaRPr lang="ru-RU" sz="4000" dirty="0" smtClean="0">
              <a:solidFill>
                <a:srgbClr val="000000"/>
              </a:solidFill>
              <a:effectLst/>
              <a:latin typeface="Times New Roman"/>
              <a:ea typeface="Times New Roman"/>
              <a:cs typeface="Times New Roman"/>
            </a:endParaRPr>
          </a:p>
          <a:p>
            <a:pPr marL="0" indent="457200" algn="just">
              <a:spcBef>
                <a:spcPts val="0"/>
              </a:spcBef>
              <a:buNone/>
            </a:pPr>
            <a:r>
              <a:rPr lang="ru-RU" sz="4000" dirty="0" smtClean="0">
                <a:solidFill>
                  <a:srgbClr val="000000"/>
                </a:solidFill>
                <a:effectLst/>
                <a:latin typeface="Times New Roman"/>
                <a:ea typeface="Times New Roman"/>
                <a:cs typeface="Times New Roman"/>
              </a:rPr>
              <a:t>Доносим </a:t>
            </a:r>
            <a:r>
              <a:rPr lang="ru-RU" sz="4000" dirty="0" smtClean="0">
                <a:solidFill>
                  <a:srgbClr val="000000"/>
                </a:solidFill>
                <a:effectLst/>
                <a:latin typeface="Times New Roman"/>
                <a:ea typeface="Times New Roman"/>
                <a:cs typeface="Times New Roman"/>
              </a:rPr>
              <a:t>до детей следующую мысль: нормальные, адекватные взрослые не просят детей о помощи, не просят ничего донести, посторожить, найти в багажнике машины. Конечно, можно помочь бабушке с клюкой донести тяжелую сумку до подъезда. Но у подъезда и сумку и бабушку нужно оставить, и сказать волшебные слова: «мне дальше мама ходить не разрешает». Дальше ей обязательно помогут соседи, родственники, ещё кто-то.</a:t>
            </a:r>
            <a:endParaRPr lang="ru-RU" sz="4000" dirty="0">
              <a:ea typeface="Calibri"/>
              <a:cs typeface="Times New Roman"/>
            </a:endParaRPr>
          </a:p>
          <a:p>
            <a:pPr marL="0" indent="457200">
              <a:spcBef>
                <a:spcPts val="0"/>
              </a:spcBef>
              <a:buNone/>
            </a:pPr>
            <a:endParaRPr lang="ru-RU" dirty="0">
              <a:latin typeface="Times New Roman" pitchFamily="18" charset="0"/>
              <a:cs typeface="Times New Roman" pitchFamily="18"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3182"/>
          <a:stretch/>
        </p:blipFill>
        <p:spPr>
          <a:xfrm>
            <a:off x="6944380" y="4208721"/>
            <a:ext cx="2199620" cy="2676663"/>
          </a:xfrm>
          <a:prstGeom prst="rect">
            <a:avLst/>
          </a:prstGeom>
          <a:ln>
            <a:noFill/>
          </a:ln>
          <a:effectLst>
            <a:softEdge rad="112500"/>
          </a:effectLst>
        </p:spPr>
      </p:pic>
    </p:spTree>
    <p:extLst>
      <p:ext uri="{BB962C8B-B14F-4D97-AF65-F5344CB8AC3E}">
        <p14:creationId xmlns:p14="http://schemas.microsoft.com/office/powerpoint/2010/main" val="259389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7396" y="332656"/>
            <a:ext cx="8229600" cy="4525963"/>
          </a:xfrm>
        </p:spPr>
        <p:txBody>
          <a:bodyPr/>
          <a:lstStyle/>
          <a:p>
            <a:pPr marL="0" indent="457200" algn="just">
              <a:spcBef>
                <a:spcPts val="0"/>
              </a:spcBef>
              <a:buNone/>
            </a:pPr>
            <a:r>
              <a:rPr lang="ru-RU" dirty="0" smtClean="0">
                <a:solidFill>
                  <a:srgbClr val="000000"/>
                </a:solidFill>
                <a:effectLst/>
                <a:latin typeface="Times New Roman"/>
                <a:ea typeface="Times New Roman"/>
                <a:cs typeface="Times New Roman"/>
              </a:rPr>
              <a:t>Даже если ваш ребёнок идёт по дороге и встретил вашего друга, который предлагает подвести его до дома, как отче наш ваш ребёнок должен в эту минуту позвонить вам и сказать: «дядя Миша встретился мне по дороге и предлагает меня довести до дома». Вы в этот момент звоните дяди Мише и убеждаетесь, что ребёнок с ним.</a:t>
            </a:r>
            <a:endParaRPr lang="ru-RU" dirty="0">
              <a:ea typeface="Calibri"/>
              <a:cs typeface="Times New Roman"/>
            </a:endParaRPr>
          </a:p>
          <a:p>
            <a:pPr algn="just"/>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328435"/>
            <a:ext cx="3816424" cy="2510806"/>
          </a:xfrm>
          <a:prstGeom prst="rect">
            <a:avLst/>
          </a:prstGeom>
          <a:ln>
            <a:noFill/>
          </a:ln>
          <a:effectLst>
            <a:softEdge rad="112500"/>
          </a:effectLst>
        </p:spPr>
      </p:pic>
    </p:spTree>
    <p:extLst>
      <p:ext uri="{BB962C8B-B14F-4D97-AF65-F5344CB8AC3E}">
        <p14:creationId xmlns:p14="http://schemas.microsoft.com/office/powerpoint/2010/main" val="48563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52351"/>
            <a:ext cx="8229600" cy="4525963"/>
          </a:xfrm>
        </p:spPr>
        <p:txBody>
          <a:bodyPr>
            <a:normAutofit fontScale="92500" lnSpcReduction="10000"/>
          </a:bodyPr>
          <a:lstStyle/>
          <a:p>
            <a:pPr marL="0" indent="457200" algn="just">
              <a:spcBef>
                <a:spcPts val="0"/>
              </a:spcBef>
              <a:buNone/>
            </a:pPr>
            <a:r>
              <a:rPr lang="ru-RU" dirty="0" smtClean="0">
                <a:solidFill>
                  <a:srgbClr val="000000"/>
                </a:solidFill>
                <a:effectLst/>
                <a:latin typeface="Times New Roman"/>
                <a:ea typeface="Times New Roman"/>
                <a:cs typeface="Times New Roman"/>
              </a:rPr>
              <a:t>Если ваш ребёнок звонит вам и говорит: «встреть меня, пожалуйста», пожалуйста, найдите возможность и обязательно сделайте это. Очень редко люди просят встретить их, возможно, ребёнок не может сказать, что какой-то мужчина или женщина очень пристально смотрят на него, потому что этот человек рядом. Если вы скажете: «ну что ты, ты же уже взрослый», а потом что-нибудь произойдёт, вы себе этого не простите. Не ленитесь.</a:t>
            </a:r>
            <a:endParaRPr lang="ru-RU" dirty="0">
              <a:ea typeface="Calibri"/>
              <a:cs typeface="Times New Roman"/>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4413696"/>
            <a:ext cx="3600400" cy="2399680"/>
          </a:xfrm>
          <a:prstGeom prst="rect">
            <a:avLst/>
          </a:prstGeom>
          <a:ln>
            <a:noFill/>
          </a:ln>
          <a:effectLst>
            <a:softEdge rad="112500"/>
          </a:effectLst>
        </p:spPr>
      </p:pic>
    </p:spTree>
    <p:extLst>
      <p:ext uri="{BB962C8B-B14F-4D97-AF65-F5344CB8AC3E}">
        <p14:creationId xmlns:p14="http://schemas.microsoft.com/office/powerpoint/2010/main" val="3742985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229600" cy="4525963"/>
          </a:xfrm>
        </p:spPr>
        <p:txBody>
          <a:bodyPr/>
          <a:lstStyle/>
          <a:p>
            <a:pPr marL="0" indent="457200" algn="just">
              <a:spcBef>
                <a:spcPts val="0"/>
              </a:spcBef>
              <a:buNone/>
            </a:pPr>
            <a:r>
              <a:rPr lang="ru-RU" dirty="0" smtClean="0">
                <a:solidFill>
                  <a:srgbClr val="000000"/>
                </a:solidFill>
                <a:effectLst/>
                <a:latin typeface="Times New Roman"/>
                <a:ea typeface="Times New Roman"/>
                <a:cs typeface="Times New Roman"/>
              </a:rPr>
              <a:t>Научите ребёнка кричать. Очень многие и дети, и взрослые кричать не умеют или боятся.  Ведь очень часто взрослые говорят ребенку: «Не кричи, будь тише», тем самым дают установку, что кричать это плохо и нельзя, как следствие, дети в экстренной ситуации боятся закричать и привлечь к себе внимание.</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101092"/>
            <a:ext cx="3635896" cy="2610460"/>
          </a:xfrm>
          <a:prstGeom prst="rect">
            <a:avLst/>
          </a:prstGeom>
          <a:ln>
            <a:noFill/>
          </a:ln>
          <a:effectLst>
            <a:softEdge rad="112500"/>
          </a:effectLst>
        </p:spPr>
      </p:pic>
    </p:spTree>
    <p:extLst>
      <p:ext uri="{BB962C8B-B14F-4D97-AF65-F5344CB8AC3E}">
        <p14:creationId xmlns:p14="http://schemas.microsoft.com/office/powerpoint/2010/main" val="4025392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1055</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Всем родителям обязательно к прочтению!</vt:lpstr>
      <vt:lpstr>Презентация PowerPoint</vt:lpstr>
      <vt:lpstr>Советы поискового отряда  Лиза Алерт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Действия законных представителей в случаях самовольных уходов детей, в том числе пропажи детей:</vt:lpstr>
      <vt:lpstr>Шаг 1</vt:lpstr>
      <vt:lpstr>Шаг 2</vt:lpstr>
      <vt:lpstr>Шаг 3</vt:lpstr>
      <vt:lpstr>Шаг 4</vt:lpstr>
      <vt:lpstr>Шаг 5</vt:lpstr>
      <vt:lpstr>Шаг 6</vt:lpstr>
      <vt:lpstr>Шаг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Всем родителям обязательно к прочтению!</dc:title>
  <dc:creator>Саша</dc:creator>
  <cp:lastModifiedBy>Саша</cp:lastModifiedBy>
  <cp:revision>14</cp:revision>
  <dcterms:created xsi:type="dcterms:W3CDTF">2020-09-18T06:53:36Z</dcterms:created>
  <dcterms:modified xsi:type="dcterms:W3CDTF">2020-09-22T07:25:19Z</dcterms:modified>
</cp:coreProperties>
</file>